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29"/>
  </p:notesMasterIdLst>
  <p:sldIdLst>
    <p:sldId id="296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341" r:id="rId28"/>
  </p:sldIdLst>
  <p:sldSz cx="24382413" cy="13716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48D"/>
    <a:srgbClr val="158B97"/>
    <a:srgbClr val="BFBFBF"/>
    <a:srgbClr val="00A3A1"/>
    <a:srgbClr val="406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94364" autoAdjust="0"/>
  </p:normalViewPr>
  <p:slideViewPr>
    <p:cSldViewPr>
      <p:cViewPr varScale="1">
        <p:scale>
          <a:sx n="51" d="100"/>
          <a:sy n="51" d="100"/>
        </p:scale>
        <p:origin x="408" y="90"/>
      </p:cViewPr>
      <p:guideLst>
        <p:guide orient="horz" pos="4319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36A037E-9306-4B48-AADE-244D6A8DE2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945" y="744538"/>
            <a:ext cx="661778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32B7666-DDB1-476D-97F8-AEFF87318E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0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7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6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4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37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02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3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59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9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4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22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5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9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6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6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7666-DDB1-476D-97F8-AEFF87318E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5778" cy="13710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6678" y="1926458"/>
            <a:ext cx="24393377" cy="121918"/>
          </a:xfrm>
          <a:prstGeom prst="roundRect">
            <a:avLst>
              <a:gd name="adj" fmla="val 0"/>
            </a:avLst>
          </a:prstGeom>
          <a:solidFill>
            <a:srgbClr val="218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4965"/>
            <a:endParaRPr lang="zh-CN" altLang="en-US" sz="6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剪去单角的矩形 10"/>
          <p:cNvSpPr/>
          <p:nvPr userDrawn="1"/>
        </p:nvSpPr>
        <p:spPr>
          <a:xfrm>
            <a:off x="0" y="565442"/>
            <a:ext cx="3335382" cy="1473730"/>
          </a:xfrm>
          <a:prstGeom prst="snip1Rect">
            <a:avLst/>
          </a:prstGeom>
          <a:gradFill flip="none" rotWithShape="1">
            <a:gsLst>
              <a:gs pos="0">
                <a:srgbClr val="218E98">
                  <a:shade val="30000"/>
                  <a:satMod val="115000"/>
                </a:srgbClr>
              </a:gs>
              <a:gs pos="50000">
                <a:srgbClr val="218E98">
                  <a:shade val="67500"/>
                  <a:satMod val="115000"/>
                </a:srgbClr>
              </a:gs>
              <a:gs pos="100000">
                <a:srgbClr val="218E98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020" y="320184"/>
            <a:ext cx="1536095" cy="1536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3176" y="1866900"/>
            <a:ext cx="24379626" cy="7680326"/>
          </a:xfrm>
          <a:prstGeom prst="rect">
            <a:avLst/>
          </a:prstGeom>
          <a:solidFill>
            <a:srgbClr val="038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4800">
              <a:solidFill>
                <a:srgbClr val="03827B"/>
              </a:solidFill>
            </a:endParaRPr>
          </a:p>
        </p:txBody>
      </p:sp>
      <p:pic>
        <p:nvPicPr>
          <p:cNvPr id="11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67" y="3400426"/>
            <a:ext cx="4476530" cy="44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 userDrawn="1"/>
        </p:nvSpPr>
        <p:spPr>
          <a:xfrm>
            <a:off x="3549476" y="9817100"/>
            <a:ext cx="17287027" cy="66484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defTabSz="1218565" eaLnBrk="0" fontAlgn="base" hangingPunct="0">
              <a:spcBef>
                <a:spcPct val="0"/>
              </a:spcBef>
              <a:spcAft>
                <a:spcPct val="0"/>
              </a:spcAft>
              <a:defRPr sz="1865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ea typeface="微软雅黑" panose="020B0503020204020204" charset="-122"/>
              </a:defRPr>
            </a:lvl5pPr>
            <a:lvl6pPr>
              <a:defRPr sz="3200">
                <a:latin typeface="Arial" panose="020B0604020202020204" pitchFamily="34" charset="0"/>
                <a:ea typeface="微软雅黑" panose="020B0503020204020204" charset="-122"/>
              </a:defRPr>
            </a:lvl6pPr>
            <a:lvl7pPr>
              <a:defRPr sz="3200">
                <a:latin typeface="Arial" panose="020B0604020202020204" pitchFamily="34" charset="0"/>
                <a:ea typeface="微软雅黑" panose="020B0503020204020204" charset="-122"/>
              </a:defRPr>
            </a:lvl7pPr>
            <a:lvl8pPr>
              <a:defRPr sz="3200">
                <a:latin typeface="Arial" panose="020B0604020202020204" pitchFamily="34" charset="0"/>
                <a:ea typeface="微软雅黑" panose="020B0503020204020204" charset="-122"/>
              </a:defRPr>
            </a:lvl8pPr>
            <a:lvl9pPr>
              <a:defRPr sz="3200"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/>
            <a:r>
              <a:rPr lang="zh-CN" altLang="en-US" sz="3730" dirty="0"/>
              <a:t>这是个互联网</a:t>
            </a:r>
            <a:r>
              <a:rPr lang="en-US" altLang="zh-CN" sz="3730" dirty="0"/>
              <a:t>+</a:t>
            </a:r>
            <a:r>
              <a:rPr lang="zh-CN" altLang="en-US" sz="3730" dirty="0"/>
              <a:t>的财税教育平台，通过</a:t>
            </a:r>
            <a:r>
              <a:rPr lang="en-US" altLang="zh-CN" sz="3730" dirty="0"/>
              <a:t>10-20</a:t>
            </a:r>
            <a:r>
              <a:rPr lang="zh-CN" altLang="en-US" sz="3730" dirty="0"/>
              <a:t>分钟的微课，精准直击工作中痛点。</a:t>
            </a:r>
            <a:endParaRPr lang="en-US" altLang="zh-CN" sz="3730" dirty="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060778" y="10541000"/>
            <a:ext cx="12115205" cy="66484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defTabSz="1218565" eaLnBrk="0" fontAlgn="base" hangingPunct="0">
              <a:spcBef>
                <a:spcPct val="0"/>
              </a:spcBef>
              <a:spcAft>
                <a:spcPct val="0"/>
              </a:spcAft>
              <a:defRPr sz="1865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ea typeface="微软雅黑" panose="020B0503020204020204" charset="-122"/>
              </a:defRPr>
            </a:lvl5pPr>
            <a:lvl6pPr>
              <a:defRPr sz="3200">
                <a:latin typeface="Arial" panose="020B0604020202020204" pitchFamily="34" charset="0"/>
                <a:ea typeface="微软雅黑" panose="020B0503020204020204" charset="-122"/>
              </a:defRPr>
            </a:lvl6pPr>
            <a:lvl7pPr>
              <a:defRPr sz="3200">
                <a:latin typeface="Arial" panose="020B0604020202020204" pitchFamily="34" charset="0"/>
                <a:ea typeface="微软雅黑" panose="020B0503020204020204" charset="-122"/>
              </a:defRPr>
            </a:lvl7pPr>
            <a:lvl8pPr>
              <a:defRPr sz="3200">
                <a:latin typeface="Arial" panose="020B0604020202020204" pitchFamily="34" charset="0"/>
                <a:ea typeface="微软雅黑" panose="020B0503020204020204" charset="-122"/>
              </a:defRPr>
            </a:lvl8pPr>
            <a:lvl9pPr>
              <a:defRPr sz="3200"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/>
            <a:r>
              <a:rPr lang="zh-CN" altLang="en-US" sz="3730" dirty="0"/>
              <a:t>内容包括实务案例诊断，财务，税务，软技能</a:t>
            </a:r>
            <a:r>
              <a:rPr lang="en-US" altLang="zh-CN" sz="3730" dirty="0"/>
              <a:t>4</a:t>
            </a:r>
            <a:r>
              <a:rPr lang="zh-CN" altLang="en-US" sz="3730" dirty="0"/>
              <a:t>大模块。</a:t>
            </a:r>
            <a:endParaRPr lang="en-US" altLang="zh-CN" sz="3730" dirty="0"/>
          </a:p>
        </p:txBody>
      </p:sp>
      <p:sp>
        <p:nvSpPr>
          <p:cNvPr id="14" name="矩形 15"/>
          <p:cNvSpPr>
            <a:spLocks noChangeArrowheads="1"/>
          </p:cNvSpPr>
          <p:nvPr userDrawn="1"/>
        </p:nvSpPr>
        <p:spPr bwMode="auto">
          <a:xfrm>
            <a:off x="9645176" y="4044950"/>
            <a:ext cx="12191401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/>
            <a:r>
              <a:rPr lang="zh-CN" altLang="en-US" sz="6400" b="1">
                <a:solidFill>
                  <a:srgbClr val="FFFFFF"/>
                </a:solidFill>
                <a:latin typeface="微软雅黑" panose="020B0503020204020204" charset="-122"/>
              </a:rPr>
              <a:t>更多内容欢迎登录</a:t>
            </a:r>
            <a:endParaRPr lang="en-US" altLang="zh-CN" sz="6400" b="1">
              <a:solidFill>
                <a:srgbClr val="FFFFFF"/>
              </a:solidFill>
              <a:latin typeface="微软雅黑" panose="020B0503020204020204" charset="-122"/>
            </a:endParaRPr>
          </a:p>
          <a:p>
            <a:pPr algn="ctr"/>
            <a:endParaRPr lang="en-US" altLang="zh-CN" sz="6400" b="1">
              <a:solidFill>
                <a:srgbClr val="FFFFFF"/>
              </a:solidFill>
              <a:latin typeface="微软雅黑" panose="020B0503020204020204" charset="-122"/>
            </a:endParaRPr>
          </a:p>
          <a:p>
            <a:pPr algn="ctr"/>
            <a:r>
              <a:rPr lang="en-US" altLang="zh-CN" sz="6400" b="1" u="sng">
                <a:solidFill>
                  <a:srgbClr val="FFFFFF"/>
                </a:solidFill>
                <a:latin typeface="微软雅黑" panose="020B0503020204020204" charset="-122"/>
              </a:rPr>
              <a:t>WWW.YCFYCFYCF.COM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0303" y="12712700"/>
            <a:ext cx="5486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0303" y="12712700"/>
            <a:ext cx="5486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>
            <a:fillRect/>
          </a:stretch>
        </p:blipFill>
        <p:spPr bwMode="auto">
          <a:xfrm>
            <a:off x="0" y="0"/>
            <a:ext cx="24382802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4379628" cy="137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 userDrawn="1"/>
        </p:nvSpPr>
        <p:spPr bwMode="auto">
          <a:xfrm>
            <a:off x="1247391" y="1835150"/>
            <a:ext cx="259317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Adobe 宋体 Std L" panose="02020300000000000000" pitchFamily="18" charset="-122"/>
                <a:cs typeface="+mn-cs"/>
              </a:rPr>
              <a:t>Transition age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Adobe 宋体 Std L" panose="02020300000000000000" pitchFamily="18" charset="-122"/>
              <a:cs typeface="+mn-cs"/>
            </a:endParaRPr>
          </a:p>
        </p:txBody>
      </p:sp>
      <p:sp>
        <p:nvSpPr>
          <p:cNvPr id="3" name="文本框 20"/>
          <p:cNvSpPr txBox="1">
            <a:spLocks noChangeArrowheads="1"/>
          </p:cNvSpPr>
          <p:nvPr userDrawn="1"/>
        </p:nvSpPr>
        <p:spPr bwMode="auto">
          <a:xfrm>
            <a:off x="1247391" y="952500"/>
            <a:ext cx="259317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t>过渡页</a:t>
            </a:r>
          </a:p>
        </p:txBody>
      </p:sp>
      <p:grpSp>
        <p:nvGrpSpPr>
          <p:cNvPr id="4" name="组合 3"/>
          <p:cNvGrpSpPr/>
          <p:nvPr userDrawn="1"/>
        </p:nvGrpSpPr>
        <p:grpSpPr bwMode="auto">
          <a:xfrm>
            <a:off x="0" y="854076"/>
            <a:ext cx="24392325" cy="1727200"/>
            <a:chOff x="0" y="452670"/>
            <a:chExt cx="12200627" cy="864096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0" y="575299"/>
              <a:ext cx="12200627" cy="741467"/>
              <a:chOff x="0" y="575299"/>
              <a:chExt cx="12200627" cy="74146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75" y="1256406"/>
                <a:ext cx="12197452" cy="60360"/>
              </a:xfrm>
              <a:prstGeom prst="roundRect">
                <a:avLst>
                  <a:gd name="adj" fmla="val 0"/>
                </a:avLst>
              </a:prstGeom>
              <a:solidFill>
                <a:srgbClr val="218E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6249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" name="剪去单角的矩形 7"/>
              <p:cNvSpPr/>
              <p:nvPr/>
            </p:nvSpPr>
            <p:spPr>
              <a:xfrm>
                <a:off x="0" y="574977"/>
                <a:ext cx="1668557" cy="737023"/>
              </a:xfrm>
              <a:prstGeom prst="snip1Rect">
                <a:avLst/>
              </a:prstGeom>
              <a:gradFill flip="none" rotWithShape="1">
                <a:gsLst>
                  <a:gs pos="0">
                    <a:srgbClr val="218E98">
                      <a:shade val="30000"/>
                      <a:satMod val="115000"/>
                    </a:srgbClr>
                  </a:gs>
                  <a:gs pos="50000">
                    <a:srgbClr val="218E98">
                      <a:shade val="67500"/>
                      <a:satMod val="115000"/>
                    </a:srgbClr>
                  </a:gs>
                  <a:gs pos="100000">
                    <a:srgbClr val="218E98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8555" y="452670"/>
              <a:ext cx="768085" cy="768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4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4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4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4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4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4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4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4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4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685800" indent="-685800" algn="l" rtl="0" eaLnBrk="0" fontAlgn="base" hangingPunct="0">
        <a:spcBef>
          <a:spcPct val="400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hangingPunct="0">
        <a:spcBef>
          <a:spcPct val="40000"/>
        </a:spcBef>
        <a:spcAft>
          <a:spcPct val="0"/>
        </a:spcAft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730" indent="-457200" algn="l" rtl="0" eaLnBrk="0" fontAlgn="base" hangingPunct="0">
        <a:spcBef>
          <a:spcPct val="4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130" indent="-457200" algn="l" rtl="0" eaLnBrk="0" fontAlgn="base" hangingPunct="0">
        <a:spcBef>
          <a:spcPct val="4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530" indent="-457200" algn="l" rtl="0" eaLnBrk="0" fontAlgn="base" hangingPunct="0">
        <a:spcBef>
          <a:spcPct val="40000"/>
        </a:spcBef>
        <a:spcAft>
          <a:spcPct val="0"/>
        </a:spcAft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7930" indent="-457200" algn="l" defTabSz="1827530" rtl="0" eaLnBrk="1" latinLnBrk="0" hangingPunct="1">
        <a:spcBef>
          <a:spcPct val="4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330" indent="-457200" algn="l" defTabSz="1827530" rtl="0" eaLnBrk="1" latinLnBrk="0" hangingPunct="1">
        <a:spcBef>
          <a:spcPct val="4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5460" indent="-457200" algn="l" defTabSz="1827530" rtl="0" eaLnBrk="1" latinLnBrk="0" hangingPunct="1">
        <a:spcBef>
          <a:spcPct val="4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69860" indent="-457200" algn="l" defTabSz="1827530" rtl="0" eaLnBrk="1" latinLnBrk="0" hangingPunct="1">
        <a:spcBef>
          <a:spcPct val="4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75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75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75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930" algn="l" defTabSz="18275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330" algn="l" defTabSz="18275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0730" algn="l" defTabSz="18275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130" algn="l" defTabSz="18275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8260" algn="l" defTabSz="18275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2660" algn="l" defTabSz="18275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98" y="1438144"/>
            <a:ext cx="8183238" cy="370917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0206" y="8722816"/>
            <a:ext cx="11125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zh-CN" altLang="en-US" sz="8800" b="1" spc="450" dirty="0">
                <a:solidFill>
                  <a:srgbClr val="177066"/>
                </a:solidFill>
                <a:latin typeface="微软雅黑" panose="020B0503020204020204" charset="-122"/>
              </a:rPr>
              <a:t>后疫情时期国际派遣和“出海”企业人员安排的挑战与应对</a:t>
            </a:r>
            <a:endParaRPr lang="zh-CN" altLang="en-US" sz="8800" b="1" spc="450" dirty="0">
              <a:solidFill>
                <a:srgbClr val="177066"/>
              </a:solidFill>
              <a:latin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39806" y="11085255"/>
            <a:ext cx="3798602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 dirty="0" smtClean="0">
                <a:solidFill>
                  <a:srgbClr val="177066"/>
                </a:solidFill>
                <a:latin typeface="微软雅黑" panose="020B0503020204020204" charset="-122"/>
                <a:sym typeface="+mn-ea"/>
              </a:rPr>
              <a:t>陈老师 </a:t>
            </a:r>
            <a:endParaRPr lang="en-US" altLang="zh-CN" sz="4000" b="1" dirty="0" smtClean="0">
              <a:solidFill>
                <a:srgbClr val="177066"/>
              </a:solidFill>
              <a:latin typeface="微软雅黑" panose="020B0503020204020204" charset="-122"/>
              <a:sym typeface="+mn-ea"/>
            </a:endParaRPr>
          </a:p>
          <a:p>
            <a:r>
              <a:rPr lang="zh-CN" altLang="en-US" sz="4000" b="1" dirty="0" smtClean="0">
                <a:solidFill>
                  <a:srgbClr val="177066"/>
                </a:solidFill>
                <a:latin typeface="微软雅黑" panose="020B0503020204020204" charset="-122"/>
                <a:sym typeface="+mn-ea"/>
              </a:rPr>
              <a:t>黄老师</a:t>
            </a:r>
            <a:endParaRPr lang="en-US" altLang="zh-CN" sz="4000" b="1" dirty="0">
              <a:solidFill>
                <a:srgbClr val="177066"/>
              </a:solidFill>
              <a:latin typeface="微软雅黑" panose="020B0503020204020204" charset="-122"/>
              <a:sym typeface="+mn-ea"/>
            </a:endParaRPr>
          </a:p>
          <a:p>
            <a:r>
              <a:rPr lang="zh-CN" altLang="en-US" sz="4000" b="1" dirty="0" smtClean="0">
                <a:solidFill>
                  <a:srgbClr val="177066"/>
                </a:solidFill>
                <a:latin typeface="微软雅黑" panose="020B0503020204020204" charset="-122"/>
                <a:sym typeface="+mn-ea"/>
              </a:rPr>
              <a:t>夏老师</a:t>
            </a:r>
            <a:endParaRPr lang="en-US" altLang="zh-CN" sz="4000" b="1" dirty="0">
              <a:solidFill>
                <a:srgbClr val="177066"/>
              </a:solidFill>
              <a:uFillTx/>
              <a:latin typeface="微软雅黑" panose="020B0503020204020204" charset="-122"/>
              <a:sym typeface="+mn-ea"/>
            </a:endParaRPr>
          </a:p>
          <a:p>
            <a:r>
              <a:rPr lang="en-US" altLang="zh-CN" sz="4000" b="1" dirty="0" smtClean="0">
                <a:solidFill>
                  <a:srgbClr val="177066"/>
                </a:solidFill>
                <a:uFillTx/>
                <a:latin typeface="微软雅黑" panose="020B0503020204020204" charset="-122"/>
                <a:sym typeface="+mn-ea"/>
              </a:rPr>
              <a:t>2022/06/29</a:t>
            </a:r>
            <a:endParaRPr lang="en-US" altLang="zh-CN" sz="4000" b="1" dirty="0" smtClean="0">
              <a:solidFill>
                <a:srgbClr val="177066"/>
              </a:solidFill>
              <a:uFillTx/>
              <a:latin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8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52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9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09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06" y="2057399"/>
            <a:ext cx="20783550" cy="116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08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6" y="2057399"/>
            <a:ext cx="20725606" cy="116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92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6" y="2057399"/>
            <a:ext cx="20764500" cy="116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96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06" y="2057400"/>
            <a:ext cx="20801806" cy="117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6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37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38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39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9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29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89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5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79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76" y="1868445"/>
            <a:ext cx="24373278" cy="7677949"/>
          </a:xfrm>
          <a:prstGeom prst="rect">
            <a:avLst/>
          </a:prstGeom>
          <a:solidFill>
            <a:srgbClr val="038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>
              <a:solidFill>
                <a:srgbClr val="03827B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0723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61" y="3401496"/>
            <a:ext cx="4475364" cy="442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3548552" y="9816185"/>
            <a:ext cx="17282527" cy="664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这是个互联网</a:t>
            </a:r>
            <a:r>
              <a:rPr lang="en-US" altLang="zh-CN" sz="373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373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的财税教育平台，通过</a:t>
            </a:r>
            <a:r>
              <a:rPr lang="en-US" altLang="zh-CN" sz="373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10-20</a:t>
            </a:r>
            <a:r>
              <a:rPr lang="zh-CN" altLang="en-US" sz="373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分钟的微课，精准直击工作中痛点。</a:t>
            </a:r>
            <a:endParaRPr lang="en-US" altLang="zh-CN" sz="3730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59200" y="10539861"/>
            <a:ext cx="11829415" cy="6648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内容包括实务案例诊断，财务，税务，软技能</a:t>
            </a:r>
            <a:r>
              <a:rPr lang="en-US" altLang="zh-CN" sz="373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373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大模块。</a:t>
            </a:r>
            <a:endParaRPr lang="en-US" altLang="zh-CN" sz="3730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6" name="矩形 15"/>
          <p:cNvSpPr>
            <a:spLocks noChangeArrowheads="1"/>
          </p:cNvSpPr>
          <p:nvPr/>
        </p:nvSpPr>
        <p:spPr bwMode="auto">
          <a:xfrm>
            <a:off x="9642666" y="4045820"/>
            <a:ext cx="12188227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7295"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12166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6400" b="1">
                <a:solidFill>
                  <a:srgbClr val="FFFFFF"/>
                </a:solidFill>
                <a:latin typeface="微软雅黑" panose="020B0503020204020204" charset="-122"/>
              </a:rPr>
              <a:t>更多内容欢迎登录</a:t>
            </a:r>
            <a:endParaRPr lang="en-US" altLang="zh-CN" sz="6400" b="1">
              <a:solidFill>
                <a:srgbClr val="FFFFFF"/>
              </a:solidFill>
              <a:latin typeface="微软雅黑" panose="020B0503020204020204" charset="-122"/>
            </a:endParaRPr>
          </a:p>
          <a:p>
            <a:pPr algn="ctr" defTabSz="121666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6400" b="1">
              <a:solidFill>
                <a:srgbClr val="FFFFFF"/>
              </a:solidFill>
              <a:latin typeface="微软雅黑" panose="020B0503020204020204" charset="-122"/>
            </a:endParaRPr>
          </a:p>
          <a:p>
            <a:pPr algn="ctr" defTabSz="12166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400" b="1" u="sng">
                <a:solidFill>
                  <a:srgbClr val="FFFFFF"/>
                </a:solidFill>
                <a:latin typeface="微软雅黑" panose="020B0503020204020204" charset="-122"/>
              </a:rPr>
              <a:t>WWW.YCFYCFYCF.COM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4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17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12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6" y="2057399"/>
            <a:ext cx="20725606" cy="116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81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3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6" y="2057400"/>
            <a:ext cx="2072640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21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88</Words>
  <Application>Microsoft Office PowerPoint</Application>
  <PresentationFormat>自定义</PresentationFormat>
  <Paragraphs>35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Adobe 宋体 Std L</vt:lpstr>
      <vt:lpstr>宋体</vt:lpstr>
      <vt:lpstr>微软雅黑</vt:lpstr>
      <vt:lpstr>Agency FB</vt:lpstr>
      <vt:lpstr>Arial</vt:lpstr>
      <vt:lpstr>Calibri</vt:lpstr>
      <vt:lpstr>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Shure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Costing</dc:title>
  <dc:creator>Jessica Babarskas</dc:creator>
  <cp:lastModifiedBy>ycf实习生</cp:lastModifiedBy>
  <cp:revision>971</cp:revision>
  <cp:lastPrinted>2018-07-11T07:59:00Z</cp:lastPrinted>
  <dcterms:created xsi:type="dcterms:W3CDTF">2012-05-09T20:27:00Z</dcterms:created>
  <dcterms:modified xsi:type="dcterms:W3CDTF">2022-06-29T08:08:55Z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EC0B0E33ABE440DBBC570084A0FE0C47</vt:lpwstr>
  </property>
</Properties>
</file>